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58" r:id="rId4"/>
    <p:sldId id="261" r:id="rId5"/>
    <p:sldId id="259" r:id="rId6"/>
    <p:sldId id="263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D581"/>
    <a:srgbClr val="DF3C72"/>
    <a:srgbClr val="2AAFA5"/>
    <a:srgbClr val="6A889A"/>
    <a:srgbClr val="F4F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12"/>
    <p:restoredTop sz="94648"/>
  </p:normalViewPr>
  <p:slideViewPr>
    <p:cSldViewPr snapToGrid="0" snapToObjects="1">
      <p:cViewPr>
        <p:scale>
          <a:sx n="92" d="100"/>
          <a:sy n="92" d="100"/>
        </p:scale>
        <p:origin x="14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57B8F-4AB6-4140-8517-D226E02A4D4D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3751D-6AE6-C846-B6EB-254DF4E08F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880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3751D-6AE6-C846-B6EB-254DF4E08F08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54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bg>
      <p:bgPr>
        <a:solidFill>
          <a:srgbClr val="2AA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B7A917-1ADA-9940-8C39-2BBA85E1A6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35200"/>
            <a:ext cx="9144000" cy="2387600"/>
          </a:xfrm>
        </p:spPr>
        <p:txBody>
          <a:bodyPr anchor="b">
            <a:noAutofit/>
          </a:bodyPr>
          <a:lstStyle>
            <a:lvl1pPr algn="l">
              <a:defRPr sz="8000">
                <a:solidFill>
                  <a:srgbClr val="F4F0F5"/>
                </a:solidFill>
              </a:defRPr>
            </a:lvl1pPr>
          </a:lstStyle>
          <a:p>
            <a:r>
              <a:rPr kumimoji="1" lang="ja-JP" altLang="en-US"/>
              <a:t> タイトル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FEF4C8B-0EFE-E641-A0C2-AB56EA1F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81EB-45E3-9E46-BDA2-61995BF6007D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D63651A-9872-5D4A-8148-F51DCFB92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4B561D3-4477-824B-85BF-6BA4B96C9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FE97-5B23-5244-94EC-FEDE8A35B9D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B50D4B6-D5A7-BD43-8B13-2DC7EFCBE939}"/>
              </a:ext>
            </a:extLst>
          </p:cNvPr>
          <p:cNvSpPr/>
          <p:nvPr userDrawn="1"/>
        </p:nvSpPr>
        <p:spPr>
          <a:xfrm>
            <a:off x="1283494" y="1243013"/>
            <a:ext cx="195262" cy="3379787"/>
          </a:xfrm>
          <a:prstGeom prst="rect">
            <a:avLst/>
          </a:prstGeom>
          <a:solidFill>
            <a:srgbClr val="F4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579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bg>
      <p:bgPr>
        <a:solidFill>
          <a:srgbClr val="F4F0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34C316-BFF9-F040-94E0-6F96C7B18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530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AAFA5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BF1046-F1E2-AF4B-9579-C3EC16939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DF3C72"/>
                </a:solidFill>
              </a:defRPr>
            </a:lvl1pPr>
            <a:lvl2pPr>
              <a:defRPr>
                <a:solidFill>
                  <a:srgbClr val="2AAFA5"/>
                </a:solidFill>
              </a:defRPr>
            </a:lvl2pPr>
            <a:lvl3pPr>
              <a:defRPr>
                <a:solidFill>
                  <a:srgbClr val="6A889A"/>
                </a:solidFill>
              </a:defRPr>
            </a:lvl3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FEA067-633F-8B4A-B3DE-40CE9737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81EB-45E3-9E46-BDA2-61995BF6007D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EE77D3-6373-9145-872A-3E48C68D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21395E-4ECE-7245-8BA5-1113BBAC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FE97-5B23-5244-94EC-FEDE8A35B9D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3AB5A68-1400-7944-82FF-79E5E428E1F7}"/>
              </a:ext>
            </a:extLst>
          </p:cNvPr>
          <p:cNvSpPr/>
          <p:nvPr userDrawn="1"/>
        </p:nvSpPr>
        <p:spPr>
          <a:xfrm>
            <a:off x="714703" y="365126"/>
            <a:ext cx="123497" cy="1001220"/>
          </a:xfrm>
          <a:prstGeom prst="rect">
            <a:avLst/>
          </a:prstGeom>
          <a:solidFill>
            <a:srgbClr val="2AA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061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945E36D-C4A1-C442-9150-49FAD655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16F227F-DAAC-074F-A07E-C1131568D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537DB8-82B1-2E49-A34E-1E0EEB3F9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1EB-45E3-9E46-BDA2-61995BF6007D}" type="datetimeFigureOut">
              <a:rPr kumimoji="1" lang="ja-JP" altLang="en-US" smtClean="0"/>
              <a:t>2021/12/22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D1F791-A7CD-F84B-A65C-D446662E5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51AFCF-F1D4-8942-B595-8AC717F61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EFE97-5B23-5244-94EC-FEDE8A35B9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828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9D696C-53ED-D040-AB71-99B7891E6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187" y="2404012"/>
            <a:ext cx="9144000" cy="2387600"/>
          </a:xfrm>
        </p:spPr>
        <p:txBody>
          <a:bodyPr/>
          <a:lstStyle/>
          <a:p>
            <a:r>
              <a:rPr lang="en-US" altLang="ja-JP" sz="9600" dirty="0"/>
              <a:t> </a:t>
            </a:r>
            <a:r>
              <a:rPr lang="en-US" altLang="ja-JP" sz="11000" dirty="0"/>
              <a:t>TEAM 7</a:t>
            </a:r>
            <a:endParaRPr kumimoji="1" lang="ja-JP" altLang="en-US" sz="110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0836F7-DA4E-FD41-A2D1-41498062F876}"/>
              </a:ext>
            </a:extLst>
          </p:cNvPr>
          <p:cNvSpPr txBox="1"/>
          <p:nvPr/>
        </p:nvSpPr>
        <p:spPr>
          <a:xfrm>
            <a:off x="4508695" y="6147583"/>
            <a:ext cx="3174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>
                <a:solidFill>
                  <a:srgbClr val="F4F0F5"/>
                </a:solidFill>
              </a:rPr>
              <a:t>長瀬</a:t>
            </a:r>
            <a:r>
              <a:rPr lang="ja-JP" altLang="en-US" sz="2400">
                <a:solidFill>
                  <a:srgbClr val="F4F0F5"/>
                </a:solidFill>
              </a:rPr>
              <a:t>暉・野村優太</a:t>
            </a:r>
            <a:endParaRPr kumimoji="1" lang="ja-JP" altLang="en-US" sz="2400">
              <a:solidFill>
                <a:srgbClr val="F4F0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785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BE9760-5123-254A-B92D-6278ED8B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みなさん</a:t>
            </a:r>
            <a:r>
              <a:rPr lang="en-US" altLang="ja-JP" dirty="0"/>
              <a:t>, </a:t>
            </a:r>
            <a:r>
              <a:rPr lang="ja-JP" altLang="en-US" b="1"/>
              <a:t>筋トレ</a:t>
            </a:r>
            <a:r>
              <a:rPr lang="ja-JP" altLang="en-US"/>
              <a:t>してますか？</a:t>
            </a:r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9F5F27F-5C9F-ED44-80A6-04CE6BD0B50B}"/>
              </a:ext>
            </a:extLst>
          </p:cNvPr>
          <p:cNvGrpSpPr/>
          <p:nvPr/>
        </p:nvGrpSpPr>
        <p:grpSpPr>
          <a:xfrm>
            <a:off x="1405054" y="2991100"/>
            <a:ext cx="10367547" cy="1785104"/>
            <a:chOff x="1758462" y="3024554"/>
            <a:chExt cx="9791114" cy="1785104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35CCA724-F7EA-B543-AC6A-DBAA30DDC411}"/>
                </a:ext>
              </a:extLst>
            </p:cNvPr>
            <p:cNvSpPr/>
            <p:nvPr/>
          </p:nvSpPr>
          <p:spPr>
            <a:xfrm>
              <a:off x="1758462" y="3773714"/>
              <a:ext cx="8938567" cy="566057"/>
            </a:xfrm>
            <a:prstGeom prst="rect">
              <a:avLst/>
            </a:prstGeom>
            <a:solidFill>
              <a:srgbClr val="EFD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CDFF4F7D-CCA8-DF4F-879C-05B287DEFD1D}"/>
                </a:ext>
              </a:extLst>
            </p:cNvPr>
            <p:cNvSpPr txBox="1"/>
            <p:nvPr/>
          </p:nvSpPr>
          <p:spPr>
            <a:xfrm>
              <a:off x="1758462" y="3024554"/>
              <a:ext cx="9791114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1000">
                  <a:solidFill>
                    <a:srgbClr val="DF3C72"/>
                  </a:solidFill>
                </a:rPr>
                <a:t>してますよね。</a:t>
              </a:r>
              <a:endParaRPr kumimoji="1" lang="ja-JP" altLang="en-US" sz="11000">
                <a:solidFill>
                  <a:srgbClr val="DF3C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120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BCCD8-B50C-7E4B-A757-F8DF3EFC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46" y="365125"/>
            <a:ext cx="10515600" cy="1085303"/>
          </a:xfrm>
        </p:spPr>
        <p:txBody>
          <a:bodyPr>
            <a:normAutofit/>
          </a:bodyPr>
          <a:lstStyle/>
          <a:p>
            <a:r>
              <a:rPr lang="en-US" altLang="ja-JP" b="1" dirty="0"/>
              <a:t>『</a:t>
            </a:r>
            <a:r>
              <a:rPr lang="ja-JP" altLang="en-US" b="1"/>
              <a:t>正しい</a:t>
            </a:r>
            <a:r>
              <a:rPr lang="en-US" altLang="ja-JP" b="1" dirty="0"/>
              <a:t>』</a:t>
            </a:r>
            <a:r>
              <a:rPr lang="ja-JP" altLang="en-US"/>
              <a:t>筋トレできてますか？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B2648FD-4883-4B4C-84B5-BCF355044ACC}"/>
              </a:ext>
            </a:extLst>
          </p:cNvPr>
          <p:cNvSpPr/>
          <p:nvPr/>
        </p:nvSpPr>
        <p:spPr>
          <a:xfrm>
            <a:off x="1306286" y="365125"/>
            <a:ext cx="1683658" cy="868589"/>
          </a:xfrm>
          <a:prstGeom prst="rect">
            <a:avLst/>
          </a:prstGeom>
          <a:solidFill>
            <a:srgbClr val="F4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22B6574-0457-3743-87BE-894CF4F92CCA}"/>
              </a:ext>
            </a:extLst>
          </p:cNvPr>
          <p:cNvSpPr txBox="1"/>
          <p:nvPr/>
        </p:nvSpPr>
        <p:spPr>
          <a:xfrm>
            <a:off x="6653840" y="5963496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6A889A"/>
                </a:solidFill>
              </a:rPr>
              <a:t>『</a:t>
            </a:r>
            <a:r>
              <a:rPr lang="ja-JP" altLang="en-US">
                <a:solidFill>
                  <a:srgbClr val="6A889A"/>
                </a:solidFill>
              </a:rPr>
              <a:t>しゃべくり</a:t>
            </a:r>
            <a:r>
              <a:rPr lang="en-US" altLang="ja-JP" dirty="0">
                <a:solidFill>
                  <a:srgbClr val="6A889A"/>
                </a:solidFill>
              </a:rPr>
              <a:t>007』2015/01/19</a:t>
            </a:r>
            <a:endParaRPr kumimoji="1" lang="ja-JP" altLang="en-US">
              <a:solidFill>
                <a:srgbClr val="6A889A"/>
              </a:solidFill>
            </a:endParaRPr>
          </a:p>
        </p:txBody>
      </p:sp>
      <p:pic>
        <p:nvPicPr>
          <p:cNvPr id="8" name="名称未設定" descr="名称未設定">
            <a:hlinkClick r:id="" action="ppaction://media"/>
            <a:extLst>
              <a:ext uri="{FF2B5EF4-FFF2-40B4-BE49-F238E27FC236}">
                <a16:creationId xmlns:a16="http://schemas.microsoft.com/office/drawing/2014/main" id="{6318085F-1E79-5A46-B43E-90366F2742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0918" y="1531293"/>
            <a:ext cx="7650163" cy="4351338"/>
          </a:xfrm>
        </p:spPr>
      </p:pic>
    </p:spTree>
    <p:extLst>
      <p:ext uri="{BB962C8B-B14F-4D97-AF65-F5344CB8AC3E}">
        <p14:creationId xmlns:p14="http://schemas.microsoft.com/office/powerpoint/2010/main" val="310805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21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BCCD8-B50C-7E4B-A757-F8DF3EFC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46" y="365125"/>
            <a:ext cx="10515600" cy="1085303"/>
          </a:xfrm>
        </p:spPr>
        <p:txBody>
          <a:bodyPr>
            <a:normAutofit/>
          </a:bodyPr>
          <a:lstStyle/>
          <a:p>
            <a:r>
              <a:rPr lang="en-US" altLang="ja-JP" b="1" dirty="0"/>
              <a:t>『</a:t>
            </a:r>
            <a:r>
              <a:rPr lang="ja-JP" altLang="en-US" b="1"/>
              <a:t>正しい</a:t>
            </a:r>
            <a:r>
              <a:rPr lang="en-US" altLang="ja-JP" b="1" dirty="0"/>
              <a:t>』</a:t>
            </a:r>
            <a:r>
              <a:rPr lang="ja-JP" altLang="en-US"/>
              <a:t>筋トレできてますか？</a:t>
            </a:r>
            <a:endParaRPr kumimoji="1" lang="ja-JP" altLang="en-US"/>
          </a:p>
        </p:txBody>
      </p:sp>
      <p:pic>
        <p:nvPicPr>
          <p:cNvPr id="9" name="図 8" descr="屋内, 人, 男, 子供 が含まれている画像&#10;&#10;自動的に生成された説明">
            <a:extLst>
              <a:ext uri="{FF2B5EF4-FFF2-40B4-BE49-F238E27FC236}">
                <a16:creationId xmlns:a16="http://schemas.microsoft.com/office/drawing/2014/main" id="{D89DE0E3-A6F9-754B-AC6B-53841E70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496" y="2049594"/>
            <a:ext cx="6643007" cy="3530666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3717DB7-ED6D-BC4F-A989-3FBB9E44B71A}"/>
              </a:ext>
            </a:extLst>
          </p:cNvPr>
          <p:cNvSpPr/>
          <p:nvPr/>
        </p:nvSpPr>
        <p:spPr>
          <a:xfrm rot="19628555">
            <a:off x="6065820" y="2665466"/>
            <a:ext cx="3612397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E8FA1D2-5081-734B-B8B7-DB2AFFA9DB31}"/>
              </a:ext>
            </a:extLst>
          </p:cNvPr>
          <p:cNvSpPr txBox="1"/>
          <p:nvPr/>
        </p:nvSpPr>
        <p:spPr>
          <a:xfrm>
            <a:off x="9492343" y="1450428"/>
            <a:ext cx="24674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solidFill>
                  <a:srgbClr val="DF3C72"/>
                </a:solidFill>
              </a:rPr>
              <a:t>頭の慣性モーメントを腰で殺している．結果的に本来の腕立て伏せのターゲット部位である大胸筋の伸屈が起こらない．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3DC4A96-C169-5849-A988-3BFEF4F30134}"/>
              </a:ext>
            </a:extLst>
          </p:cNvPr>
          <p:cNvSpPr/>
          <p:nvPr/>
        </p:nvSpPr>
        <p:spPr>
          <a:xfrm rot="20799836">
            <a:off x="7582072" y="3459282"/>
            <a:ext cx="1980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59A7A77-BEDE-714B-B007-CA194031BB17}"/>
              </a:ext>
            </a:extLst>
          </p:cNvPr>
          <p:cNvSpPr txBox="1"/>
          <p:nvPr/>
        </p:nvSpPr>
        <p:spPr>
          <a:xfrm>
            <a:off x="9541603" y="4896755"/>
            <a:ext cx="22061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DF3C72"/>
                </a:solidFill>
              </a:rPr>
              <a:t>体が最高点に達した時に腕が伸びきっていない．サブターゲット部位である上腕三頭筋への負荷が減少してしまう．</a:t>
            </a:r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CEF4A62-E269-5447-ADCD-E290F4111E9E}"/>
              </a:ext>
            </a:extLst>
          </p:cNvPr>
          <p:cNvSpPr txBox="1"/>
          <p:nvPr/>
        </p:nvSpPr>
        <p:spPr>
          <a:xfrm>
            <a:off x="6569477" y="5688710"/>
            <a:ext cx="305724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solidFill>
                  <a:srgbClr val="DF3C72"/>
                </a:solidFill>
              </a:rPr>
              <a:t>有酸素運動・筋持久力強化</a:t>
            </a:r>
            <a:endParaRPr lang="en-US" altLang="ja-JP" sz="1400" dirty="0">
              <a:solidFill>
                <a:srgbClr val="DF3C72"/>
              </a:solidFill>
            </a:endParaRPr>
          </a:p>
          <a:p>
            <a:r>
              <a:rPr lang="ja-JP" altLang="en-US" sz="1400">
                <a:solidFill>
                  <a:srgbClr val="DF3C72"/>
                </a:solidFill>
              </a:rPr>
              <a:t>トレーニングを行なっていると</a:t>
            </a:r>
            <a:endParaRPr lang="en-US" altLang="ja-JP" sz="1400" dirty="0">
              <a:solidFill>
                <a:srgbClr val="DF3C72"/>
              </a:solidFill>
            </a:endParaRPr>
          </a:p>
          <a:p>
            <a:r>
              <a:rPr kumimoji="1" lang="ja-JP" altLang="en-US" sz="1400">
                <a:solidFill>
                  <a:srgbClr val="DF3C72"/>
                </a:solidFill>
              </a:rPr>
              <a:t>捉えられなくはないが，</a:t>
            </a:r>
            <a:r>
              <a:rPr lang="ja-JP" altLang="en-US" sz="1400">
                <a:solidFill>
                  <a:srgbClr val="DF3C72"/>
                </a:solidFill>
              </a:rPr>
              <a:t>これが</a:t>
            </a:r>
            <a:endParaRPr lang="en-US" altLang="ja-JP" sz="1400" dirty="0">
              <a:solidFill>
                <a:srgbClr val="DF3C72"/>
              </a:solidFill>
            </a:endParaRPr>
          </a:p>
          <a:p>
            <a:r>
              <a:rPr kumimoji="1" lang="ja-JP" altLang="en-US" sz="1400">
                <a:solidFill>
                  <a:srgbClr val="DF3C72"/>
                </a:solidFill>
              </a:rPr>
              <a:t>パフォーマンスとして持て囃される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r>
              <a:rPr lang="ja-JP" altLang="en-US" sz="1400">
                <a:solidFill>
                  <a:srgbClr val="DF3C72"/>
                </a:solidFill>
              </a:rPr>
              <a:t>のはいかがなものか</a:t>
            </a:r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597EA1C-A216-ED4E-AF17-93A5BCC06CC5}"/>
              </a:ext>
            </a:extLst>
          </p:cNvPr>
          <p:cNvSpPr txBox="1"/>
          <p:nvPr/>
        </p:nvSpPr>
        <p:spPr>
          <a:xfrm>
            <a:off x="181010" y="3890214"/>
            <a:ext cx="251863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ja-JP" altLang="en-US" sz="1400">
                <a:solidFill>
                  <a:srgbClr val="DF3C72"/>
                </a:solidFill>
              </a:rPr>
              <a:t>背筋を使って背中を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持ち上げた反動で</a:t>
            </a:r>
            <a:r>
              <a:rPr lang="ja-JP" altLang="en-US" sz="1400">
                <a:solidFill>
                  <a:srgbClr val="DF3C72"/>
                </a:solidFill>
              </a:rPr>
              <a:t>頭を下げ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腕立て伏せ「っぽい」動きを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しているだけに過ぎない．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肘や肩がしっかり動かず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可動域の狭い効きづらい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フォームになっている．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また，この速さだと手などの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関節にまで余計な負荷が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かかってしまう．あと普通に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顎が</a:t>
            </a:r>
            <a:r>
              <a:rPr kumimoji="1" lang="ja-JP" altLang="en-US" sz="1400">
                <a:solidFill>
                  <a:srgbClr val="DF3C72"/>
                </a:solidFill>
              </a:rPr>
              <a:t>危ない．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C248EC7-1862-074F-B04C-9AAC6E22871C}"/>
              </a:ext>
            </a:extLst>
          </p:cNvPr>
          <p:cNvSpPr txBox="1"/>
          <p:nvPr/>
        </p:nvSpPr>
        <p:spPr>
          <a:xfrm>
            <a:off x="232229" y="1501416"/>
            <a:ext cx="2698175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体が一直線になっていない．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体が湾曲していることで，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上体が前に突っ込むような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形になり，腕に余分な力</a:t>
            </a:r>
            <a:r>
              <a:rPr lang="ja-JP" altLang="en-US" sz="1400">
                <a:solidFill>
                  <a:srgbClr val="DF3C72"/>
                </a:solidFill>
              </a:rPr>
              <a:t>が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かかってしまう</a:t>
            </a:r>
            <a:r>
              <a:rPr lang="en-US" altLang="ja-JP" sz="1400" dirty="0">
                <a:solidFill>
                  <a:srgbClr val="DF3C72"/>
                </a:solidFill>
              </a:rPr>
              <a:t>…</a:t>
            </a:r>
            <a:r>
              <a:rPr lang="ja-JP" altLang="en-US" sz="1400">
                <a:solidFill>
                  <a:srgbClr val="DF3C72"/>
                </a:solidFill>
              </a:rPr>
              <a:t>のが普通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だが，腰の動きと連動して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頭を上下しているため，腕にも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負荷がかかっておらず，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最早別のトレーニングと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化している．</a:t>
            </a:r>
            <a:endParaRPr lang="en-US" altLang="ja-JP" sz="1400" dirty="0">
              <a:solidFill>
                <a:srgbClr val="DF3C72"/>
              </a:solidFill>
            </a:endParaRPr>
          </a:p>
          <a:p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37FDDE-C41C-A249-9010-D80F598EF6C6}"/>
              </a:ext>
            </a:extLst>
          </p:cNvPr>
          <p:cNvSpPr txBox="1"/>
          <p:nvPr/>
        </p:nvSpPr>
        <p:spPr>
          <a:xfrm>
            <a:off x="9492343" y="2817325"/>
            <a:ext cx="26981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足を開くと，その分重心が前に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移動する</a:t>
            </a:r>
            <a:r>
              <a:rPr lang="ja-JP" altLang="en-US" sz="1400">
                <a:solidFill>
                  <a:srgbClr val="DF3C72"/>
                </a:solidFill>
              </a:rPr>
              <a:t>ため，大胸筋に効かせ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にくくなる．</a:t>
            </a:r>
            <a:r>
              <a:rPr kumimoji="1" lang="ja-JP" altLang="en-US" sz="1400">
                <a:solidFill>
                  <a:srgbClr val="DF3C72"/>
                </a:solidFill>
              </a:rPr>
              <a:t>また，スピード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重視のため仕方がない</a:t>
            </a:r>
            <a:r>
              <a:rPr lang="ja-JP" altLang="en-US" sz="1400">
                <a:solidFill>
                  <a:srgbClr val="DF3C72"/>
                </a:solidFill>
              </a:rPr>
              <a:t>こと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であるが，足を広げることで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バランスが</a:t>
            </a:r>
            <a:r>
              <a:rPr kumimoji="1" lang="ja-JP" altLang="en-US" sz="1400">
                <a:solidFill>
                  <a:srgbClr val="DF3C72"/>
                </a:solidFill>
              </a:rPr>
              <a:t>取りやすくなり，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いわゆる体幹を使わないで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済んでいる．</a:t>
            </a:r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42729E-D43F-0944-B10C-CBFBDD9B4003}"/>
              </a:ext>
            </a:extLst>
          </p:cNvPr>
          <p:cNvSpPr txBox="1"/>
          <p:nvPr/>
        </p:nvSpPr>
        <p:spPr>
          <a:xfrm>
            <a:off x="3105428" y="5764665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solidFill>
                  <a:srgbClr val="DF3C72"/>
                </a:solidFill>
              </a:rPr>
              <a:t>重力に逆らわず落下するような形で</a:t>
            </a:r>
            <a:endParaRPr lang="en-US" altLang="ja-JP" sz="1400" dirty="0">
              <a:solidFill>
                <a:srgbClr val="DF3C72"/>
              </a:solidFill>
            </a:endParaRPr>
          </a:p>
          <a:p>
            <a:r>
              <a:rPr lang="ja-JP" altLang="en-US" sz="1400">
                <a:solidFill>
                  <a:srgbClr val="DF3C72"/>
                </a:solidFill>
              </a:rPr>
              <a:t>体を下げているため，</a:t>
            </a:r>
            <a:r>
              <a:rPr kumimoji="1" lang="ja-JP" altLang="en-US" sz="1400">
                <a:solidFill>
                  <a:srgbClr val="DF3C72"/>
                </a:solidFill>
              </a:rPr>
              <a:t>大胸筋を上手く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r>
              <a:rPr kumimoji="1" lang="ja-JP" altLang="en-US" sz="1400">
                <a:solidFill>
                  <a:srgbClr val="DF3C72"/>
                </a:solidFill>
              </a:rPr>
              <a:t>使えないだけでなく，腕の関節に負担が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r>
              <a:rPr kumimoji="1" lang="ja-JP" altLang="en-US" sz="1400">
                <a:solidFill>
                  <a:srgbClr val="DF3C72"/>
                </a:solidFill>
              </a:rPr>
              <a:t>かかってしまう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178FA3B-0644-3B44-AFCC-A4D70CC8D652}"/>
              </a:ext>
            </a:extLst>
          </p:cNvPr>
          <p:cNvSpPr/>
          <p:nvPr/>
        </p:nvSpPr>
        <p:spPr>
          <a:xfrm rot="818248">
            <a:off x="5792965" y="4793226"/>
            <a:ext cx="3852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42A7E84-F0FB-6940-AB43-9FA1ED6BDBB0}"/>
              </a:ext>
            </a:extLst>
          </p:cNvPr>
          <p:cNvSpPr/>
          <p:nvPr/>
        </p:nvSpPr>
        <p:spPr>
          <a:xfrm rot="489971">
            <a:off x="2568136" y="2461344"/>
            <a:ext cx="2484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7BC0802-9CC6-9A46-ACD5-67E8FBAA15B5}"/>
              </a:ext>
            </a:extLst>
          </p:cNvPr>
          <p:cNvSpPr/>
          <p:nvPr/>
        </p:nvSpPr>
        <p:spPr>
          <a:xfrm rot="18139945">
            <a:off x="2017151" y="4176900"/>
            <a:ext cx="1980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C19E8FE-87A7-1C43-A606-C0195B8CE2D6}"/>
              </a:ext>
            </a:extLst>
          </p:cNvPr>
          <p:cNvSpPr/>
          <p:nvPr/>
        </p:nvSpPr>
        <p:spPr>
          <a:xfrm rot="16982269">
            <a:off x="3481553" y="4793226"/>
            <a:ext cx="1980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76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/>
      <p:bldP spid="18" grpId="0"/>
      <p:bldP spid="3" grpId="0"/>
      <p:bldP spid="4" grpId="0"/>
      <p:bldP spid="5" grpId="0"/>
      <p:bldP spid="19" grpId="0" animBg="1"/>
      <p:bldP spid="20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91F600-8524-594A-8757-A0D0012D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ja-JP" altLang="en-US"/>
              <a:t>作成したアプリケーション</a:t>
            </a:r>
          </a:p>
        </p:txBody>
      </p:sp>
      <p:pic>
        <p:nvPicPr>
          <p:cNvPr id="5" name="コンテンツ プレースホルダー 4" descr="シャツ が含まれている画像&#10;&#10;自動的に生成された説明">
            <a:extLst>
              <a:ext uri="{FF2B5EF4-FFF2-40B4-BE49-F238E27FC236}">
                <a16:creationId xmlns:a16="http://schemas.microsoft.com/office/drawing/2014/main" id="{2E0B004F-4524-2F40-AF86-B4C0BFC8A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831" y="1867824"/>
            <a:ext cx="3977519" cy="3122352"/>
          </a:xfrm>
        </p:spPr>
      </p:pic>
      <p:pic>
        <p:nvPicPr>
          <p:cNvPr id="7" name="図 6" descr="座る, テーブル, コンピュータ, キーボード が含まれている画像&#10;&#10;自動的に生成された説明">
            <a:extLst>
              <a:ext uri="{FF2B5EF4-FFF2-40B4-BE49-F238E27FC236}">
                <a16:creationId xmlns:a16="http://schemas.microsoft.com/office/drawing/2014/main" id="{1A2435E7-0F00-A24E-8710-F868CC700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781472" y="2978726"/>
            <a:ext cx="1713016" cy="171301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996C49B-970E-DC4F-9892-1D0D2146158F}"/>
              </a:ext>
            </a:extLst>
          </p:cNvPr>
          <p:cNvSpPr txBox="1"/>
          <p:nvPr/>
        </p:nvSpPr>
        <p:spPr>
          <a:xfrm>
            <a:off x="3987890" y="5281438"/>
            <a:ext cx="4216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2AAFA5"/>
                </a:solidFill>
              </a:rPr>
              <a:t>→</a:t>
            </a:r>
            <a:r>
              <a:rPr kumimoji="1" lang="en-US" altLang="ja-JP" sz="3200" dirty="0">
                <a:solidFill>
                  <a:srgbClr val="2AAFA5"/>
                </a:solidFill>
              </a:rPr>
              <a:t> </a:t>
            </a:r>
            <a:r>
              <a:rPr kumimoji="1" lang="ja-JP" altLang="en-US" sz="3200">
                <a:solidFill>
                  <a:srgbClr val="2AAFA5"/>
                </a:solidFill>
              </a:rPr>
              <a:t>フォームが悪いと</a:t>
            </a:r>
            <a:r>
              <a:rPr kumimoji="1" lang="en-US" altLang="ja-JP" sz="3200" dirty="0">
                <a:solidFill>
                  <a:srgbClr val="2AAFA5"/>
                </a:solidFill>
              </a:rPr>
              <a:t>…</a:t>
            </a:r>
            <a:endParaRPr kumimoji="1" lang="ja-JP" altLang="en-US" sz="3200">
              <a:solidFill>
                <a:srgbClr val="2AAF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74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91F600-8524-594A-8757-A0D0012D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ja-JP" altLang="en-US"/>
              <a:t>作成したアプリケーション</a:t>
            </a:r>
          </a:p>
        </p:txBody>
      </p:sp>
      <p:pic>
        <p:nvPicPr>
          <p:cNvPr id="5" name="コンテンツ プレースホルダー 4" descr="シャツ が含まれている画像&#10;&#10;自動的に生成された説明">
            <a:extLst>
              <a:ext uri="{FF2B5EF4-FFF2-40B4-BE49-F238E27FC236}">
                <a16:creationId xmlns:a16="http://schemas.microsoft.com/office/drawing/2014/main" id="{2E0B004F-4524-2F40-AF86-B4C0BFC8A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831" y="1867824"/>
            <a:ext cx="3977519" cy="3122352"/>
          </a:xfrm>
        </p:spPr>
      </p:pic>
      <p:pic>
        <p:nvPicPr>
          <p:cNvPr id="7" name="図 6" descr="座る, テーブル, コンピュータ, キーボード が含まれている画像&#10;&#10;自動的に生成された説明">
            <a:extLst>
              <a:ext uri="{FF2B5EF4-FFF2-40B4-BE49-F238E27FC236}">
                <a16:creationId xmlns:a16="http://schemas.microsoft.com/office/drawing/2014/main" id="{1A2435E7-0F00-A24E-8710-F868CC700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781472" y="2978726"/>
            <a:ext cx="1713016" cy="1713016"/>
          </a:xfrm>
          <a:prstGeom prst="rect">
            <a:avLst/>
          </a:prstGeom>
        </p:spPr>
      </p:pic>
      <p:pic>
        <p:nvPicPr>
          <p:cNvPr id="6" name="図 5" descr="黒い背景に白い文字のロゴ&#10;&#10;低い精度で自動的に生成された説明">
            <a:extLst>
              <a:ext uri="{FF2B5EF4-FFF2-40B4-BE49-F238E27FC236}">
                <a16:creationId xmlns:a16="http://schemas.microsoft.com/office/drawing/2014/main" id="{75B1C607-54EE-8942-A616-027C7F37F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520491" y="1450428"/>
            <a:ext cx="3540083" cy="3540083"/>
          </a:xfrm>
          <a:prstGeom prst="rect">
            <a:avLst/>
          </a:prstGeom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1D682DD-A593-AE4D-BD53-E093C5DCD8FA}"/>
              </a:ext>
            </a:extLst>
          </p:cNvPr>
          <p:cNvGrpSpPr/>
          <p:nvPr/>
        </p:nvGrpSpPr>
        <p:grpSpPr>
          <a:xfrm>
            <a:off x="4127134" y="4990176"/>
            <a:ext cx="3262432" cy="1015663"/>
            <a:chOff x="4127134" y="4990176"/>
            <a:chExt cx="3262432" cy="1015663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9E104D14-B566-1747-9F30-0860706C438F}"/>
                </a:ext>
              </a:extLst>
            </p:cNvPr>
            <p:cNvSpPr/>
            <p:nvPr/>
          </p:nvSpPr>
          <p:spPr>
            <a:xfrm>
              <a:off x="4127134" y="5405324"/>
              <a:ext cx="3146502" cy="355919"/>
            </a:xfrm>
            <a:prstGeom prst="rect">
              <a:avLst/>
            </a:prstGeom>
            <a:solidFill>
              <a:srgbClr val="EFD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F803ABDD-34AB-0744-9907-E45A04F901A1}"/>
                </a:ext>
              </a:extLst>
            </p:cNvPr>
            <p:cNvSpPr txBox="1"/>
            <p:nvPr/>
          </p:nvSpPr>
          <p:spPr>
            <a:xfrm>
              <a:off x="4127134" y="4990176"/>
              <a:ext cx="32624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6000">
                  <a:solidFill>
                    <a:srgbClr val="DF3C72"/>
                  </a:solidFill>
                </a:rPr>
                <a:t>マジギレ</a:t>
              </a:r>
            </a:p>
          </p:txBody>
        </p:sp>
      </p:grpSp>
      <p:pic>
        <p:nvPicPr>
          <p:cNvPr id="12" name="図 11" descr="ロゴ&#10;&#10;自動的に生成された説明">
            <a:extLst>
              <a:ext uri="{FF2B5EF4-FFF2-40B4-BE49-F238E27FC236}">
                <a16:creationId xmlns:a16="http://schemas.microsoft.com/office/drawing/2014/main" id="{00177277-F20E-AA44-9FCC-A5B257BA6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932" y="1459160"/>
            <a:ext cx="2387600" cy="1343025"/>
          </a:xfrm>
          <a:prstGeom prst="rect">
            <a:avLst/>
          </a:prstGeom>
        </p:spPr>
      </p:pic>
      <p:pic>
        <p:nvPicPr>
          <p:cNvPr id="13" name="図 12" descr="ロゴ&#10;&#10;自動的に生成された説明">
            <a:extLst>
              <a:ext uri="{FF2B5EF4-FFF2-40B4-BE49-F238E27FC236}">
                <a16:creationId xmlns:a16="http://schemas.microsoft.com/office/drawing/2014/main" id="{EA4DAC52-6587-C442-AB8D-0ACD6F307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9587" y="2085975"/>
            <a:ext cx="23876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84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E84035A9-15A9-F14E-A3F7-2172A7B0A08B}"/>
              </a:ext>
            </a:extLst>
          </p:cNvPr>
          <p:cNvGrpSpPr/>
          <p:nvPr/>
        </p:nvGrpSpPr>
        <p:grpSpPr>
          <a:xfrm>
            <a:off x="5147851" y="1877877"/>
            <a:ext cx="5280660" cy="3022373"/>
            <a:chOff x="5147851" y="1877877"/>
            <a:chExt cx="5280660" cy="3022373"/>
          </a:xfrm>
        </p:grpSpPr>
        <p:pic>
          <p:nvPicPr>
            <p:cNvPr id="6" name="図 5" descr="軟体動物, 動物, ランプ が含まれている画像&#10;&#10;自動的に生成された説明">
              <a:extLst>
                <a:ext uri="{FF2B5EF4-FFF2-40B4-BE49-F238E27FC236}">
                  <a16:creationId xmlns:a16="http://schemas.microsoft.com/office/drawing/2014/main" id="{5E074CB5-4D3F-2D4C-B48A-1E671E57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79180" y="1877877"/>
              <a:ext cx="908957" cy="908957"/>
            </a:xfrm>
            <a:prstGeom prst="rect">
              <a:avLst/>
            </a:prstGeom>
          </p:spPr>
        </p:pic>
        <p:pic>
          <p:nvPicPr>
            <p:cNvPr id="7" name="図 6" descr="軟体動物, 動物, ランプ が含まれている画像&#10;&#10;自動的に生成された説明">
              <a:extLst>
                <a:ext uri="{FF2B5EF4-FFF2-40B4-BE49-F238E27FC236}">
                  <a16:creationId xmlns:a16="http://schemas.microsoft.com/office/drawing/2014/main" id="{9AE46131-4429-8E4C-8CAA-7CB71F288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7851" y="2922269"/>
              <a:ext cx="908957" cy="908957"/>
            </a:xfrm>
            <a:prstGeom prst="rect">
              <a:avLst/>
            </a:prstGeom>
          </p:spPr>
        </p:pic>
        <p:pic>
          <p:nvPicPr>
            <p:cNvPr id="8" name="図 7" descr="軟体動物, 動物, ランプ が含まれている画像&#10;&#10;自動的に生成された説明">
              <a:extLst>
                <a:ext uri="{FF2B5EF4-FFF2-40B4-BE49-F238E27FC236}">
                  <a16:creationId xmlns:a16="http://schemas.microsoft.com/office/drawing/2014/main" id="{13C9488D-5A86-6146-BABE-A69CA823F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9554" y="3991293"/>
              <a:ext cx="908957" cy="908957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8B59D0E0-F866-F849-BD06-CE1D10179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作成した動機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FC52E2-D8AE-2441-8D16-8A71A52AA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515599" cy="41615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4000">
                <a:solidFill>
                  <a:srgbClr val="6A889A"/>
                </a:solidFill>
              </a:rPr>
              <a:t>コロナ禍における運動不足の解消</a:t>
            </a:r>
            <a:endParaRPr kumimoji="1" lang="en-US" altLang="ja-JP" sz="4000" dirty="0">
              <a:solidFill>
                <a:srgbClr val="6A889A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4000">
                <a:solidFill>
                  <a:srgbClr val="6A889A"/>
                </a:solidFill>
              </a:rPr>
              <a:t>みんなの健康増進</a:t>
            </a:r>
            <a:endParaRPr lang="en-US" altLang="ja-JP" sz="4000" dirty="0">
              <a:solidFill>
                <a:srgbClr val="6A889A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4000">
                <a:solidFill>
                  <a:srgbClr val="6A889A"/>
                </a:solidFill>
              </a:rPr>
              <a:t>筋トレの魅力をもっと知ってほしい！</a:t>
            </a:r>
            <a:endParaRPr lang="en-US" altLang="ja-JP" sz="4000" dirty="0">
              <a:solidFill>
                <a:srgbClr val="6A889A"/>
              </a:solidFill>
            </a:endParaRPr>
          </a:p>
          <a:p>
            <a:pPr>
              <a:lnSpc>
                <a:spcPct val="150000"/>
              </a:lnSpc>
            </a:pPr>
            <a:endParaRPr lang="en-US" altLang="ja-JP" sz="4000" dirty="0">
              <a:solidFill>
                <a:srgbClr val="6A889A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ja-JP" dirty="0">
              <a:solidFill>
                <a:srgbClr val="6A889A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67A4C8C-D45C-3241-8ACA-FFF107CC2643}"/>
              </a:ext>
            </a:extLst>
          </p:cNvPr>
          <p:cNvSpPr/>
          <p:nvPr/>
        </p:nvSpPr>
        <p:spPr>
          <a:xfrm>
            <a:off x="838197" y="1964700"/>
            <a:ext cx="10515599" cy="3824061"/>
          </a:xfrm>
          <a:prstGeom prst="rect">
            <a:avLst/>
          </a:prstGeom>
          <a:solidFill>
            <a:srgbClr val="DF3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0" b="1">
                <a:solidFill>
                  <a:srgbClr val="F4F0F5"/>
                </a:solidFill>
              </a:rPr>
              <a:t>世直し</a:t>
            </a:r>
          </a:p>
        </p:txBody>
      </p:sp>
    </p:spTree>
    <p:extLst>
      <p:ext uri="{BB962C8B-B14F-4D97-AF65-F5344CB8AC3E}">
        <p14:creationId xmlns:p14="http://schemas.microsoft.com/office/powerpoint/2010/main" val="303135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 animBg="1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</TotalTime>
  <Words>378</Words>
  <Application>Microsoft Macintosh PowerPoint</Application>
  <PresentationFormat>ワイド画面</PresentationFormat>
  <Paragraphs>57</Paragraphs>
  <Slides>7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游ゴシック</vt:lpstr>
      <vt:lpstr>Arial</vt:lpstr>
      <vt:lpstr>Calibri</vt:lpstr>
      <vt:lpstr>Office テーマ</vt:lpstr>
      <vt:lpstr> TEAM 7</vt:lpstr>
      <vt:lpstr> みなさん, 筋トレしてますか？</vt:lpstr>
      <vt:lpstr>『正しい』筋トレできてますか？</vt:lpstr>
      <vt:lpstr>『正しい』筋トレできてますか？</vt:lpstr>
      <vt:lpstr> 作成したアプリケーション</vt:lpstr>
      <vt:lpstr> 作成したアプリケーション</vt:lpstr>
      <vt:lpstr>作成した動機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野村 優太</dc:creator>
  <cp:lastModifiedBy>野村 優太</cp:lastModifiedBy>
  <cp:revision>24</cp:revision>
  <dcterms:created xsi:type="dcterms:W3CDTF">2021-12-19T12:00:01Z</dcterms:created>
  <dcterms:modified xsi:type="dcterms:W3CDTF">2021-12-22T16:35:41Z</dcterms:modified>
</cp:coreProperties>
</file>